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6"/>
  </p:notesMasterIdLst>
  <p:sldIdLst>
    <p:sldId id="256" r:id="rId2"/>
    <p:sldId id="282" r:id="rId3"/>
    <p:sldId id="283" r:id="rId4"/>
    <p:sldId id="280" r:id="rId5"/>
  </p:sldIdLst>
  <p:sldSz cx="12192000" cy="6858000"/>
  <p:notesSz cx="6858000" cy="9144000"/>
  <p:embeddedFontLst>
    <p:embeddedFont>
      <p:font typeface="Calibri" pitchFamily="34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878" y="-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73312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9d8cf80ae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g9d8cf80ae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" name="Google Shape;66;g9d8cf80ae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 Title Slide_Green_Plant">
  <p:cSld name="1. Title Slide_Green_Pla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>
            <a:spLocks noGrp="1"/>
          </p:cNvSpPr>
          <p:nvPr>
            <p:ph type="pic" idx="2"/>
          </p:nvPr>
        </p:nvSpPr>
        <p:spPr>
          <a:xfrm>
            <a:off x="214850" y="235324"/>
            <a:ext cx="11762700" cy="6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52" name="Google Shape;52;p13"/>
          <p:cNvCxnSpPr/>
          <p:nvPr/>
        </p:nvCxnSpPr>
        <p:spPr>
          <a:xfrm>
            <a:off x="1382050" y="4728875"/>
            <a:ext cx="4616700" cy="111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1382800" y="3965375"/>
            <a:ext cx="46152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3"/>
          </p:nvPr>
        </p:nvSpPr>
        <p:spPr>
          <a:xfrm>
            <a:off x="1383775" y="4729600"/>
            <a:ext cx="4559100" cy="8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Text">
  <p:cSld name="Content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1005125" y="276700"/>
            <a:ext cx="102918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57" name="Google Shape;57;p14"/>
          <p:cNvCxnSpPr/>
          <p:nvPr/>
        </p:nvCxnSpPr>
        <p:spPr>
          <a:xfrm>
            <a:off x="918488" y="1193800"/>
            <a:ext cx="10507500" cy="0"/>
          </a:xfrm>
          <a:prstGeom prst="straightConnector1">
            <a:avLst/>
          </a:prstGeom>
          <a:noFill/>
          <a:ln w="38100" cap="flat" cmpd="sng">
            <a:solidFill>
              <a:srgbClr val="8CC63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238950" y="632725"/>
            <a:ext cx="11767200" cy="62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18" Type="http://schemas.openxmlformats.org/officeDocument/2006/relationships/image" Target="../media/image19.jpg"/><Relationship Id="rId3" Type="http://schemas.openxmlformats.org/officeDocument/2006/relationships/image" Target="../media/image4.jpg"/><Relationship Id="rId21" Type="http://schemas.openxmlformats.org/officeDocument/2006/relationships/image" Target="../media/image22.jpg"/><Relationship Id="rId7" Type="http://schemas.openxmlformats.org/officeDocument/2006/relationships/image" Target="../media/image8.png"/><Relationship Id="rId12" Type="http://schemas.openxmlformats.org/officeDocument/2006/relationships/image" Target="../media/image13.jpg"/><Relationship Id="rId17" Type="http://schemas.openxmlformats.org/officeDocument/2006/relationships/image" Target="../media/image18.jpg"/><Relationship Id="rId25" Type="http://schemas.openxmlformats.org/officeDocument/2006/relationships/image" Target="../media/image26.jpg"/><Relationship Id="rId2" Type="http://schemas.openxmlformats.org/officeDocument/2006/relationships/image" Target="../media/image3.png"/><Relationship Id="rId16" Type="http://schemas.openxmlformats.org/officeDocument/2006/relationships/image" Target="../media/image17.jpg"/><Relationship Id="rId20" Type="http://schemas.openxmlformats.org/officeDocument/2006/relationships/image" Target="../media/image21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11" Type="http://schemas.openxmlformats.org/officeDocument/2006/relationships/image" Target="../media/image12.jpg"/><Relationship Id="rId24" Type="http://schemas.openxmlformats.org/officeDocument/2006/relationships/image" Target="../media/image25.jpg"/><Relationship Id="rId5" Type="http://schemas.openxmlformats.org/officeDocument/2006/relationships/image" Target="../media/image6.jpg"/><Relationship Id="rId15" Type="http://schemas.openxmlformats.org/officeDocument/2006/relationships/image" Target="../media/image16.jpg"/><Relationship Id="rId23" Type="http://schemas.openxmlformats.org/officeDocument/2006/relationships/image" Target="../media/image24.jpg"/><Relationship Id="rId10" Type="http://schemas.openxmlformats.org/officeDocument/2006/relationships/image" Target="../media/image11.jpg"/><Relationship Id="rId19" Type="http://schemas.openxmlformats.org/officeDocument/2006/relationships/image" Target="../media/image20.jpg"/><Relationship Id="rId4" Type="http://schemas.openxmlformats.org/officeDocument/2006/relationships/image" Target="../media/image5.jpg"/><Relationship Id="rId9" Type="http://schemas.openxmlformats.org/officeDocument/2006/relationships/image" Target="../media/image10.jpg"/><Relationship Id="rId14" Type="http://schemas.openxmlformats.org/officeDocument/2006/relationships/image" Target="../media/image15.jpg"/><Relationship Id="rId22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6"/>
          <p:cNvPicPr preferRelativeResize="0"/>
          <p:nvPr/>
        </p:nvPicPr>
        <p:blipFill rotWithShape="1">
          <a:blip r:embed="rId3">
            <a:alphaModFix/>
          </a:blip>
          <a:srcRect l="12939" t="19079" r="16776" b="22197"/>
          <a:stretch/>
        </p:blipFill>
        <p:spPr>
          <a:xfrm>
            <a:off x="235775" y="190525"/>
            <a:ext cx="11629228" cy="6476926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6"/>
          <p:cNvSpPr txBox="1"/>
          <p:nvPr/>
        </p:nvSpPr>
        <p:spPr>
          <a:xfrm>
            <a:off x="498775" y="4808051"/>
            <a:ext cx="9835198" cy="1717500"/>
          </a:xfrm>
          <a:prstGeom prst="rect">
            <a:avLst/>
          </a:prstGeom>
          <a:solidFill>
            <a:srgbClr val="8CC63F">
              <a:alpha val="784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568674" y="5283850"/>
            <a:ext cx="10629593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sr-Latn-RS" sz="4000" dirty="0"/>
              <a:t>Predstavljanje rezultata </a:t>
            </a:r>
            <a:r>
              <a:rPr lang="sr-Latn-RS" sz="4000" dirty="0" smtClean="0"/>
              <a:t>četvrte generacije </a:t>
            </a:r>
            <a:endParaRPr sz="400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 sz="4000" dirty="0"/>
              <a:t>WWF </a:t>
            </a:r>
            <a:r>
              <a:rPr lang="sr-Latn-RS" sz="4000" dirty="0"/>
              <a:t>A</a:t>
            </a:r>
            <a:r>
              <a:rPr lang="en-US" sz="4000" dirty="0" err="1"/>
              <a:t>kademij</a:t>
            </a:r>
            <a:r>
              <a:rPr lang="sr-Latn-RS" sz="4000" dirty="0"/>
              <a:t>e</a:t>
            </a:r>
            <a:r>
              <a:rPr lang="en-US" sz="4000" dirty="0"/>
              <a:t> za </a:t>
            </a:r>
            <a:r>
              <a:rPr lang="en-US" sz="4000" dirty="0" err="1"/>
              <a:t>prirodu</a:t>
            </a:r>
            <a:endParaRPr sz="4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6"/>
          <p:cNvSpPr txBox="1">
            <a:spLocks noGrp="1"/>
          </p:cNvSpPr>
          <p:nvPr>
            <p:ph type="title" idx="3"/>
          </p:nvPr>
        </p:nvSpPr>
        <p:spPr>
          <a:xfrm>
            <a:off x="649428" y="6045235"/>
            <a:ext cx="4044491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sr-Latn-RS" sz="2600" dirty="0"/>
              <a:t>Školski projektni timovi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cxnSp>
        <p:nvCxnSpPr>
          <p:cNvPr id="72" name="Google Shape;72;p16"/>
          <p:cNvCxnSpPr/>
          <p:nvPr/>
        </p:nvCxnSpPr>
        <p:spPr>
          <a:xfrm>
            <a:off x="607682" y="5970106"/>
            <a:ext cx="9626082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73" name="Google Shape;73;p16"/>
          <p:cNvSpPr txBox="1"/>
          <p:nvPr/>
        </p:nvSpPr>
        <p:spPr>
          <a:xfrm rot="-5400000" flipH="1">
            <a:off x="10723407" y="5250350"/>
            <a:ext cx="2710800" cy="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WWF Adri</a:t>
            </a:r>
            <a:r>
              <a:rPr lang="en-US" sz="1200">
                <a:solidFill>
                  <a:schemeClr val="dk1"/>
                </a:solidFill>
              </a:rPr>
              <a:t>a/Milica Milovic Kinolli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6946940" y="6058837"/>
            <a:ext cx="33201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sr-Latn-RS" sz="2200" dirty="0">
                <a:solidFill>
                  <a:srgbClr val="FFFFFF"/>
                </a:solidFill>
              </a:rPr>
              <a:t>jun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sr-Latn-RS" sz="2200" dirty="0">
                <a:solidFill>
                  <a:srgbClr val="FFFFFF"/>
                </a:solidFill>
              </a:rPr>
              <a:t>20</a:t>
            </a:r>
            <a:r>
              <a:rPr lang="en-US" sz="2200" dirty="0" smtClean="0">
                <a:solidFill>
                  <a:srgbClr val="FFFFFF"/>
                </a:solidFill>
              </a:rPr>
              <a:t>22. </a:t>
            </a:r>
            <a:endParaRPr sz="22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1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4859" y="384247"/>
            <a:ext cx="773576" cy="86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A124AA-7F0E-4F4D-BABB-7E95D073E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937" y="276699"/>
            <a:ext cx="9983244" cy="975903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sr-Latn-RS" sz="3200" b="1" dirty="0"/>
              <a:t>Projektne aktivnosti i </a:t>
            </a:r>
            <a:r>
              <a:rPr lang="sr-Latn-RS" sz="3200" b="1" dirty="0" smtClean="0"/>
              <a:t>rezultati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tima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“ </a:t>
            </a:r>
            <a:r>
              <a:rPr lang="en-US" sz="3200" b="1" dirty="0" err="1" smtClean="0">
                <a:solidFill>
                  <a:srgbClr val="FF0000"/>
                </a:solidFill>
              </a:rPr>
              <a:t>Koviljska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ekološka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šajka</a:t>
            </a:r>
            <a:r>
              <a:rPr lang="en-US" sz="3200" b="1" dirty="0" smtClean="0">
                <a:solidFill>
                  <a:srgbClr val="FF0000"/>
                </a:solidFill>
              </a:rPr>
              <a:t>”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BB657D-A36A-48ED-A288-2A42DA9A7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5120" y="1302708"/>
            <a:ext cx="5825159" cy="5423769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sz="1800" dirty="0" err="1" smtClean="0"/>
              <a:t>Naziv</a:t>
            </a:r>
            <a:r>
              <a:rPr lang="en-GB" sz="1800" dirty="0" smtClean="0"/>
              <a:t> </a:t>
            </a:r>
            <a:r>
              <a:rPr lang="en-GB" sz="1800" dirty="0" err="1" smtClean="0"/>
              <a:t>projekta</a:t>
            </a:r>
            <a:r>
              <a:rPr lang="en-GB" sz="1800" dirty="0" smtClean="0"/>
              <a:t> </a:t>
            </a:r>
            <a:r>
              <a:rPr lang="en-GB" sz="1800" i="1" dirty="0" smtClean="0">
                <a:solidFill>
                  <a:srgbClr val="FF0000"/>
                </a:solidFill>
              </a:rPr>
              <a:t>“ </a:t>
            </a:r>
            <a:r>
              <a:rPr lang="en-GB" sz="1800" i="1" dirty="0" err="1" smtClean="0">
                <a:solidFill>
                  <a:srgbClr val="FF0000"/>
                </a:solidFill>
              </a:rPr>
              <a:t>Ko</a:t>
            </a:r>
            <a:r>
              <a:rPr lang="en-GB" sz="1800" i="1" dirty="0" smtClean="0">
                <a:solidFill>
                  <a:srgbClr val="FF0000"/>
                </a:solidFill>
              </a:rPr>
              <a:t> </a:t>
            </a:r>
            <a:r>
              <a:rPr lang="en-GB" sz="1800" i="1" dirty="0" err="1" smtClean="0">
                <a:solidFill>
                  <a:srgbClr val="FF0000"/>
                </a:solidFill>
              </a:rPr>
              <a:t>zna</a:t>
            </a:r>
            <a:r>
              <a:rPr lang="en-GB" sz="1800" i="1" dirty="0" smtClean="0">
                <a:solidFill>
                  <a:srgbClr val="FF0000"/>
                </a:solidFill>
              </a:rPr>
              <a:t>- </a:t>
            </a:r>
            <a:r>
              <a:rPr lang="en-GB" sz="1800" i="1" dirty="0" err="1" smtClean="0">
                <a:solidFill>
                  <a:srgbClr val="FF0000"/>
                </a:solidFill>
              </a:rPr>
              <a:t>čuva</a:t>
            </a:r>
            <a:r>
              <a:rPr lang="en-GB" sz="1800" i="1" dirty="0" smtClean="0">
                <a:solidFill>
                  <a:srgbClr val="FF0000"/>
                </a:solidFill>
              </a:rPr>
              <a:t>, </a:t>
            </a:r>
            <a:r>
              <a:rPr lang="en-GB" sz="1800" i="1" dirty="0" err="1" smtClean="0">
                <a:solidFill>
                  <a:srgbClr val="FF0000"/>
                </a:solidFill>
              </a:rPr>
              <a:t>ko</a:t>
            </a:r>
            <a:r>
              <a:rPr lang="en-GB" sz="1800" i="1" dirty="0" smtClean="0">
                <a:solidFill>
                  <a:srgbClr val="FF0000"/>
                </a:solidFill>
              </a:rPr>
              <a:t> </a:t>
            </a:r>
            <a:r>
              <a:rPr lang="en-GB" sz="1800" i="1" dirty="0" err="1" smtClean="0">
                <a:solidFill>
                  <a:srgbClr val="FF0000"/>
                </a:solidFill>
              </a:rPr>
              <a:t>čuva-poštuje</a:t>
            </a:r>
            <a:r>
              <a:rPr lang="en-GB" sz="1800" i="1" dirty="0" smtClean="0">
                <a:solidFill>
                  <a:srgbClr val="FF0000"/>
                </a:solidFill>
              </a:rPr>
              <a:t>, </a:t>
            </a:r>
            <a:r>
              <a:rPr lang="en-GB" sz="1800" i="1" dirty="0" err="1" smtClean="0">
                <a:solidFill>
                  <a:srgbClr val="FF0000"/>
                </a:solidFill>
              </a:rPr>
              <a:t>ko</a:t>
            </a:r>
            <a:r>
              <a:rPr lang="en-GB" sz="1800" i="1" dirty="0" smtClean="0">
                <a:solidFill>
                  <a:srgbClr val="FF0000"/>
                </a:solidFill>
              </a:rPr>
              <a:t> </a:t>
            </a:r>
            <a:r>
              <a:rPr lang="en-GB" sz="1800" i="1" dirty="0" err="1" smtClean="0">
                <a:solidFill>
                  <a:srgbClr val="FF0000"/>
                </a:solidFill>
              </a:rPr>
              <a:t>poštuje-voli</a:t>
            </a:r>
            <a:r>
              <a:rPr lang="en-GB" sz="1800" i="1" dirty="0" smtClean="0">
                <a:solidFill>
                  <a:srgbClr val="FF0000"/>
                </a:solidFill>
              </a:rPr>
              <a:t> </a:t>
            </a:r>
            <a:r>
              <a:rPr lang="en-GB" sz="1800" i="1" dirty="0" err="1" smtClean="0">
                <a:solidFill>
                  <a:srgbClr val="FF0000"/>
                </a:solidFill>
              </a:rPr>
              <a:t>ritski</a:t>
            </a:r>
            <a:r>
              <a:rPr lang="en-GB" sz="1800" i="1" dirty="0" smtClean="0">
                <a:solidFill>
                  <a:srgbClr val="FF0000"/>
                </a:solidFill>
              </a:rPr>
              <a:t> </a:t>
            </a:r>
            <a:r>
              <a:rPr lang="en-GB" sz="1800" i="1" dirty="0" err="1" smtClean="0">
                <a:solidFill>
                  <a:srgbClr val="FF0000"/>
                </a:solidFill>
              </a:rPr>
              <a:t>svet</a:t>
            </a:r>
            <a:r>
              <a:rPr lang="en-GB" sz="1800" i="1" dirty="0" smtClean="0">
                <a:solidFill>
                  <a:srgbClr val="FF0000"/>
                </a:solidFill>
              </a:rPr>
              <a:t>” </a:t>
            </a:r>
            <a:r>
              <a:rPr lang="en-GB" sz="1800" dirty="0" err="1" smtClean="0"/>
              <a:t>zaista</a:t>
            </a:r>
            <a:r>
              <a:rPr lang="en-GB" sz="1800" dirty="0" smtClean="0"/>
              <a:t> je </a:t>
            </a:r>
            <a:r>
              <a:rPr lang="en-GB" sz="1800" dirty="0" err="1" smtClean="0"/>
              <a:t>predviđenim</a:t>
            </a:r>
            <a:r>
              <a:rPr lang="en-GB" sz="1800" dirty="0" smtClean="0"/>
              <a:t> </a:t>
            </a:r>
            <a:r>
              <a:rPr lang="en-GB" sz="1800" dirty="0" err="1" smtClean="0"/>
              <a:t>projektnim</a:t>
            </a:r>
            <a:r>
              <a:rPr lang="en-GB" sz="1800" dirty="0" smtClean="0"/>
              <a:t> </a:t>
            </a:r>
            <a:r>
              <a:rPr lang="en-GB" sz="1800" dirty="0" err="1" smtClean="0"/>
              <a:t>aktivnostima</a:t>
            </a:r>
            <a:r>
              <a:rPr lang="en-GB" sz="1800" dirty="0" smtClean="0"/>
              <a:t> </a:t>
            </a:r>
            <a:r>
              <a:rPr lang="en-GB" sz="1800" dirty="0" err="1" smtClean="0"/>
              <a:t>opravdao</a:t>
            </a:r>
            <a:r>
              <a:rPr lang="en-GB" sz="1800" dirty="0" smtClean="0"/>
              <a:t> </a:t>
            </a:r>
            <a:r>
              <a:rPr lang="en-GB" sz="1800" dirty="0" err="1" smtClean="0"/>
              <a:t>svoj</a:t>
            </a:r>
            <a:r>
              <a:rPr lang="en-GB" sz="1800" dirty="0" smtClean="0"/>
              <a:t> </a:t>
            </a:r>
            <a:r>
              <a:rPr lang="en-GB" sz="1800" dirty="0" err="1" smtClean="0"/>
              <a:t>naziv</a:t>
            </a:r>
            <a:r>
              <a:rPr lang="en-GB" sz="1800" dirty="0" smtClean="0"/>
              <a:t> o </a:t>
            </a:r>
            <a:r>
              <a:rPr lang="en-GB" sz="1800" dirty="0" err="1" smtClean="0"/>
              <a:t>čemu</a:t>
            </a:r>
            <a:r>
              <a:rPr lang="en-GB" sz="1800" dirty="0" smtClean="0"/>
              <a:t> </a:t>
            </a:r>
            <a:r>
              <a:rPr lang="en-GB" sz="1800" dirty="0" err="1" smtClean="0"/>
              <a:t>svedoče</a:t>
            </a:r>
            <a:r>
              <a:rPr lang="en-GB" sz="1800" dirty="0" smtClean="0"/>
              <a:t> </a:t>
            </a:r>
            <a:r>
              <a:rPr lang="en-GB" sz="1800" dirty="0" err="1" smtClean="0"/>
              <a:t>naši</a:t>
            </a:r>
            <a:r>
              <a:rPr lang="en-GB" sz="1800" dirty="0" smtClean="0"/>
              <a:t> </a:t>
            </a:r>
            <a:r>
              <a:rPr lang="en-GB" sz="1800" dirty="0" err="1" smtClean="0"/>
              <a:t>rezultati</a:t>
            </a:r>
            <a:r>
              <a:rPr lang="en-GB" sz="1800" dirty="0" smtClean="0"/>
              <a:t>.</a:t>
            </a:r>
          </a:p>
          <a:p>
            <a:r>
              <a:rPr lang="en-GB" sz="1800" dirty="0" err="1" smtClean="0"/>
              <a:t>Odabrali</a:t>
            </a:r>
            <a:r>
              <a:rPr lang="en-GB" sz="1800" dirty="0" smtClean="0"/>
              <a:t> </a:t>
            </a:r>
            <a:r>
              <a:rPr lang="en-GB" sz="1800" dirty="0" err="1" smtClean="0"/>
              <a:t>smo</a:t>
            </a:r>
            <a:r>
              <a:rPr lang="en-GB" sz="1800" dirty="0" smtClean="0"/>
              <a:t> </a:t>
            </a:r>
            <a:r>
              <a:rPr lang="en-GB" sz="1800" dirty="0" err="1" smtClean="0"/>
              <a:t>kreativno-obrazovne</a:t>
            </a:r>
            <a:r>
              <a:rPr lang="en-GB" sz="1800" dirty="0" smtClean="0"/>
              <a:t> </a:t>
            </a:r>
            <a:r>
              <a:rPr lang="en-GB" sz="1800" dirty="0" err="1" smtClean="0"/>
              <a:t>aktivnosti</a:t>
            </a:r>
            <a:r>
              <a:rPr lang="en-GB" sz="1800" dirty="0" smtClean="0"/>
              <a:t>, a </a:t>
            </a:r>
            <a:r>
              <a:rPr lang="en-GB" sz="1800" dirty="0" err="1" smtClean="0"/>
              <a:t>sve</a:t>
            </a:r>
            <a:r>
              <a:rPr lang="en-GB" sz="1800" dirty="0" smtClean="0"/>
              <a:t> sa </a:t>
            </a:r>
            <a:r>
              <a:rPr lang="en-GB" sz="1800" dirty="0" err="1" smtClean="0"/>
              <a:t>ciljem</a:t>
            </a:r>
            <a:r>
              <a:rPr lang="en-GB" sz="1800" dirty="0" smtClean="0"/>
              <a:t> </a:t>
            </a:r>
            <a:r>
              <a:rPr lang="en-GB" sz="1800" dirty="0" err="1" smtClean="0"/>
              <a:t>promocije</a:t>
            </a:r>
            <a:r>
              <a:rPr lang="en-GB" sz="1800" dirty="0" smtClean="0"/>
              <a:t> </a:t>
            </a:r>
            <a:r>
              <a:rPr lang="en-GB" sz="1800" dirty="0" err="1" smtClean="0"/>
              <a:t>prirodnih</a:t>
            </a:r>
            <a:r>
              <a:rPr lang="en-GB" sz="1800" dirty="0" smtClean="0"/>
              <a:t> i </a:t>
            </a:r>
            <a:r>
              <a:rPr lang="en-GB" sz="1800" dirty="0" err="1" smtClean="0"/>
              <a:t>kulturnih</a:t>
            </a:r>
            <a:r>
              <a:rPr lang="en-GB" sz="1800" dirty="0" smtClean="0"/>
              <a:t> </a:t>
            </a:r>
            <a:r>
              <a:rPr lang="en-GB" sz="1800" dirty="0" err="1" smtClean="0"/>
              <a:t>vrednosti</a:t>
            </a:r>
            <a:r>
              <a:rPr lang="en-GB" sz="1800" dirty="0" smtClean="0"/>
              <a:t> </a:t>
            </a:r>
            <a:r>
              <a:rPr lang="en-GB" sz="1800" dirty="0" err="1" smtClean="0"/>
              <a:t>našeg</a:t>
            </a:r>
            <a:r>
              <a:rPr lang="en-GB" sz="1800" dirty="0" smtClean="0"/>
              <a:t> </a:t>
            </a:r>
            <a:r>
              <a:rPr lang="en-GB" sz="1800" dirty="0" err="1" smtClean="0"/>
              <a:t>zaštićenog</a:t>
            </a:r>
            <a:r>
              <a:rPr lang="en-GB" sz="1800" dirty="0" smtClean="0"/>
              <a:t> </a:t>
            </a:r>
            <a:r>
              <a:rPr lang="en-GB" sz="1800" dirty="0" err="1" smtClean="0"/>
              <a:t>područja</a:t>
            </a:r>
            <a:r>
              <a:rPr lang="en-GB" sz="1800" dirty="0" smtClean="0"/>
              <a:t>.</a:t>
            </a:r>
          </a:p>
          <a:p>
            <a:r>
              <a:rPr lang="en-GB" sz="1800" dirty="0" err="1" smtClean="0"/>
              <a:t>Rezultati</a:t>
            </a:r>
            <a:r>
              <a:rPr lang="en-GB" sz="1800" dirty="0" smtClean="0"/>
              <a:t> </a:t>
            </a:r>
            <a:r>
              <a:rPr lang="en-GB" sz="1800" dirty="0" err="1" smtClean="0"/>
              <a:t>našeg</a:t>
            </a:r>
            <a:r>
              <a:rPr lang="en-GB" sz="1800" dirty="0" smtClean="0"/>
              <a:t> </a:t>
            </a:r>
            <a:r>
              <a:rPr lang="en-GB" sz="1800" dirty="0" err="1" smtClean="0"/>
              <a:t>rada</a:t>
            </a:r>
            <a:r>
              <a:rPr lang="en-GB" sz="1800" dirty="0" smtClean="0"/>
              <a:t>:</a:t>
            </a:r>
          </a:p>
          <a:p>
            <a:r>
              <a:rPr lang="en-GB" sz="1800" dirty="0" err="1" smtClean="0"/>
              <a:t>Izradili</a:t>
            </a:r>
            <a:r>
              <a:rPr lang="en-GB" sz="1800" dirty="0" smtClean="0"/>
              <a:t> </a:t>
            </a:r>
            <a:r>
              <a:rPr lang="en-GB" sz="1800" dirty="0" err="1" smtClean="0"/>
              <a:t>smo</a:t>
            </a:r>
            <a:r>
              <a:rPr lang="en-GB" sz="1800" dirty="0" smtClean="0"/>
              <a:t> </a:t>
            </a:r>
            <a:r>
              <a:rPr lang="en-GB" sz="1800" dirty="0" err="1" smtClean="0"/>
              <a:t>kartu</a:t>
            </a:r>
            <a:r>
              <a:rPr lang="en-GB" sz="1800" dirty="0" smtClean="0"/>
              <a:t> i </a:t>
            </a:r>
            <a:r>
              <a:rPr lang="en-GB" sz="1800" dirty="0" err="1" smtClean="0"/>
              <a:t>maketu</a:t>
            </a:r>
            <a:r>
              <a:rPr lang="en-GB" sz="1800" dirty="0" smtClean="0"/>
              <a:t> </a:t>
            </a:r>
            <a:r>
              <a:rPr lang="en-GB" sz="1800" dirty="0" err="1" smtClean="0"/>
              <a:t>zaštićenog</a:t>
            </a:r>
            <a:r>
              <a:rPr lang="en-GB" sz="1800" dirty="0" smtClean="0"/>
              <a:t> </a:t>
            </a:r>
            <a:r>
              <a:rPr lang="en-GB" sz="1800" dirty="0" err="1" smtClean="0"/>
              <a:t>područja</a:t>
            </a:r>
            <a:r>
              <a:rPr lang="en-GB" sz="1800" dirty="0" smtClean="0"/>
              <a:t> </a:t>
            </a:r>
            <a:r>
              <a:rPr lang="en-GB" sz="1800" dirty="0" err="1" smtClean="0"/>
              <a:t>koju</a:t>
            </a:r>
            <a:r>
              <a:rPr lang="en-GB" sz="1800" dirty="0" smtClean="0"/>
              <a:t> </a:t>
            </a:r>
            <a:r>
              <a:rPr lang="en-GB" sz="1800" dirty="0" err="1" smtClean="0"/>
              <a:t>smo</a:t>
            </a:r>
            <a:r>
              <a:rPr lang="en-GB" sz="1800" dirty="0" smtClean="0"/>
              <a:t> </a:t>
            </a:r>
            <a:r>
              <a:rPr lang="en-GB" sz="1800" dirty="0" err="1" smtClean="0"/>
              <a:t>postavili</a:t>
            </a:r>
            <a:r>
              <a:rPr lang="en-GB" sz="1800" dirty="0" smtClean="0"/>
              <a:t> u </a:t>
            </a:r>
            <a:r>
              <a:rPr lang="en-GB" sz="1800" dirty="0" err="1" smtClean="0"/>
              <a:t>holu</a:t>
            </a:r>
            <a:r>
              <a:rPr lang="en-GB" sz="1800" dirty="0" smtClean="0"/>
              <a:t> </a:t>
            </a:r>
            <a:r>
              <a:rPr lang="en-GB" sz="1800" dirty="0" err="1" smtClean="0"/>
              <a:t>škole</a:t>
            </a:r>
            <a:endParaRPr lang="en-GB" sz="1800" dirty="0" smtClean="0"/>
          </a:p>
          <a:p>
            <a:r>
              <a:rPr lang="en-GB" sz="1800" dirty="0" err="1" smtClean="0"/>
              <a:t>Izdali</a:t>
            </a:r>
            <a:r>
              <a:rPr lang="en-GB" sz="1800" dirty="0" smtClean="0"/>
              <a:t> </a:t>
            </a:r>
            <a:r>
              <a:rPr lang="en-GB" sz="1800" dirty="0" err="1" smtClean="0"/>
              <a:t>smo</a:t>
            </a:r>
            <a:r>
              <a:rPr lang="en-GB" sz="1800" dirty="0" smtClean="0"/>
              <a:t> </a:t>
            </a:r>
            <a:r>
              <a:rPr lang="en-GB" sz="1800" dirty="0" err="1" smtClean="0"/>
              <a:t>zbirku</a:t>
            </a:r>
            <a:r>
              <a:rPr lang="en-GB" sz="1800" dirty="0" smtClean="0"/>
              <a:t> </a:t>
            </a:r>
            <a:r>
              <a:rPr lang="en-GB" sz="1800" dirty="0" err="1" smtClean="0"/>
              <a:t>kulturnog</a:t>
            </a:r>
            <a:r>
              <a:rPr lang="en-GB" sz="1800" dirty="0" smtClean="0"/>
              <a:t> </a:t>
            </a:r>
            <a:r>
              <a:rPr lang="en-GB" sz="1800" dirty="0" err="1" smtClean="0"/>
              <a:t>nasleđa</a:t>
            </a:r>
            <a:r>
              <a:rPr lang="en-GB" sz="1800" dirty="0" smtClean="0"/>
              <a:t> </a:t>
            </a:r>
            <a:r>
              <a:rPr lang="en-GB" sz="1800" dirty="0" err="1" smtClean="0"/>
              <a:t>našeg</a:t>
            </a:r>
            <a:r>
              <a:rPr lang="en-GB" sz="1800" dirty="0" smtClean="0"/>
              <a:t> </a:t>
            </a:r>
            <a:r>
              <a:rPr lang="en-GB" sz="1800" dirty="0" err="1" smtClean="0"/>
              <a:t>kraja</a:t>
            </a:r>
            <a:endParaRPr lang="en-GB" sz="1800" dirty="0" smtClean="0"/>
          </a:p>
          <a:p>
            <a:r>
              <a:rPr lang="en-GB" sz="1800" dirty="0" err="1" smtClean="0"/>
              <a:t>Štampali</a:t>
            </a:r>
            <a:r>
              <a:rPr lang="en-GB" sz="1800" dirty="0" smtClean="0"/>
              <a:t> </a:t>
            </a:r>
            <a:r>
              <a:rPr lang="en-GB" sz="1800" dirty="0" err="1" smtClean="0"/>
              <a:t>smo</a:t>
            </a:r>
            <a:r>
              <a:rPr lang="en-GB" sz="1800" dirty="0" smtClean="0"/>
              <a:t> </a:t>
            </a:r>
            <a:r>
              <a:rPr lang="en-GB" sz="1800" dirty="0" err="1" smtClean="0"/>
              <a:t>slikovnicu</a:t>
            </a:r>
            <a:r>
              <a:rPr lang="en-GB" sz="1800" dirty="0" smtClean="0"/>
              <a:t> “ </a:t>
            </a:r>
            <a:r>
              <a:rPr lang="en-GB" sz="1800" dirty="0" err="1" smtClean="0"/>
              <a:t>Bajka</a:t>
            </a:r>
            <a:r>
              <a:rPr lang="en-GB" sz="1800" dirty="0" smtClean="0"/>
              <a:t> o </a:t>
            </a:r>
            <a:r>
              <a:rPr lang="en-GB" sz="1800" dirty="0" err="1" smtClean="0"/>
              <a:t>crnoj</a:t>
            </a:r>
            <a:r>
              <a:rPr lang="en-GB" sz="1800" dirty="0" smtClean="0"/>
              <a:t> </a:t>
            </a:r>
            <a:r>
              <a:rPr lang="en-GB" sz="1800" dirty="0" err="1" smtClean="0"/>
              <a:t>rodi</a:t>
            </a:r>
            <a:r>
              <a:rPr lang="en-GB" sz="1800" dirty="0" smtClean="0"/>
              <a:t>”</a:t>
            </a:r>
          </a:p>
          <a:p>
            <a:r>
              <a:rPr lang="en-GB" sz="1800" dirty="0" err="1" smtClean="0"/>
              <a:t>Izradili</a:t>
            </a:r>
            <a:r>
              <a:rPr lang="en-GB" sz="1800" dirty="0" smtClean="0"/>
              <a:t> </a:t>
            </a:r>
            <a:r>
              <a:rPr lang="en-GB" sz="1800" dirty="0" err="1" smtClean="0"/>
              <a:t>smo</a:t>
            </a:r>
            <a:r>
              <a:rPr lang="en-GB" sz="1800" dirty="0" smtClean="0"/>
              <a:t> mural </a:t>
            </a:r>
            <a:r>
              <a:rPr lang="en-GB" sz="1800" dirty="0" err="1" smtClean="0"/>
              <a:t>na</a:t>
            </a:r>
            <a:r>
              <a:rPr lang="en-GB" sz="1800" dirty="0" smtClean="0"/>
              <a:t> </a:t>
            </a:r>
            <a:r>
              <a:rPr lang="en-GB" sz="1800" dirty="0" err="1" smtClean="0"/>
              <a:t>školskom</a:t>
            </a:r>
            <a:r>
              <a:rPr lang="en-GB" sz="1800" dirty="0" smtClean="0"/>
              <a:t> </a:t>
            </a:r>
            <a:r>
              <a:rPr lang="en-GB" sz="1800" dirty="0" err="1" smtClean="0"/>
              <a:t>bedemu</a:t>
            </a:r>
            <a:endParaRPr lang="en-GB" sz="1800" dirty="0" smtClean="0"/>
          </a:p>
          <a:p>
            <a:r>
              <a:rPr lang="en-GB" sz="1800" dirty="0" err="1" smtClean="0"/>
              <a:t>Počeli</a:t>
            </a:r>
            <a:r>
              <a:rPr lang="en-GB" sz="1800" dirty="0" smtClean="0"/>
              <a:t> sa </a:t>
            </a:r>
            <a:r>
              <a:rPr lang="en-GB" sz="1800" dirty="0" err="1" smtClean="0"/>
              <a:t>izradom</a:t>
            </a:r>
            <a:r>
              <a:rPr lang="en-GB" sz="1800" dirty="0" smtClean="0"/>
              <a:t> </a:t>
            </a:r>
            <a:r>
              <a:rPr lang="en-GB" sz="1800" dirty="0" err="1" smtClean="0"/>
              <a:t>suveniri</a:t>
            </a:r>
            <a:endParaRPr lang="en-GB" sz="1800" dirty="0" smtClean="0"/>
          </a:p>
          <a:p>
            <a:r>
              <a:rPr lang="en-GB" sz="1800" dirty="0" err="1" smtClean="0"/>
              <a:t>Počeli</a:t>
            </a:r>
            <a:r>
              <a:rPr lang="en-GB" sz="1800" dirty="0" smtClean="0"/>
              <a:t> </a:t>
            </a:r>
            <a:r>
              <a:rPr lang="en-GB" sz="1800" dirty="0" err="1" smtClean="0"/>
              <a:t>vršnjačku</a:t>
            </a:r>
            <a:r>
              <a:rPr lang="en-GB" sz="1800" dirty="0" smtClean="0"/>
              <a:t> </a:t>
            </a:r>
            <a:r>
              <a:rPr lang="en-GB" sz="1800" dirty="0" err="1" smtClean="0"/>
              <a:t>edukaciju</a:t>
            </a:r>
            <a:r>
              <a:rPr lang="en-GB" sz="1800" dirty="0" smtClean="0"/>
              <a:t> o </a:t>
            </a:r>
            <a:r>
              <a:rPr lang="en-GB" sz="1800" dirty="0" err="1" smtClean="0"/>
              <a:t>strogo</a:t>
            </a:r>
            <a:r>
              <a:rPr lang="en-GB" sz="1800" dirty="0" smtClean="0"/>
              <a:t> </a:t>
            </a:r>
            <a:r>
              <a:rPr lang="en-GB" sz="1800" dirty="0" err="1" smtClean="0"/>
              <a:t>zaštićenim</a:t>
            </a:r>
            <a:r>
              <a:rPr lang="en-GB" sz="1800" dirty="0" smtClean="0"/>
              <a:t> </a:t>
            </a:r>
            <a:r>
              <a:rPr lang="en-GB" sz="1800" dirty="0" err="1" smtClean="0"/>
              <a:t>vrstama</a:t>
            </a:r>
            <a:r>
              <a:rPr lang="en-GB" sz="1800" dirty="0" smtClean="0"/>
              <a:t> </a:t>
            </a:r>
            <a:r>
              <a:rPr lang="en-GB" sz="1800" dirty="0" err="1" smtClean="0"/>
              <a:t>našeg</a:t>
            </a:r>
            <a:r>
              <a:rPr lang="en-GB" sz="1800" dirty="0" smtClean="0"/>
              <a:t> </a:t>
            </a:r>
            <a:r>
              <a:rPr lang="en-GB" sz="1800" dirty="0" err="1" smtClean="0"/>
              <a:t>rita</a:t>
            </a:r>
            <a:endParaRPr lang="en-GB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648" y="242544"/>
            <a:ext cx="1134521" cy="1097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863" y="1811842"/>
            <a:ext cx="2960318" cy="29793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405" y="1811842"/>
            <a:ext cx="1827234" cy="24363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140" y="1676175"/>
            <a:ext cx="3199041" cy="239928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19" y="1476814"/>
            <a:ext cx="3755962" cy="27980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277" y="1676175"/>
            <a:ext cx="4185846" cy="321003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19" y="2761183"/>
            <a:ext cx="4595690" cy="34467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972" y="1875773"/>
            <a:ext cx="2823053" cy="37640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441" y="2487647"/>
            <a:ext cx="1905241" cy="254032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995" y="2264460"/>
            <a:ext cx="3670128" cy="275259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29602" y="2487647"/>
            <a:ext cx="1438037" cy="255651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567" y="2262395"/>
            <a:ext cx="3987766" cy="29908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712" y="2204315"/>
            <a:ext cx="2702704" cy="275259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233" y="1556230"/>
            <a:ext cx="2146948" cy="465172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405" y="1875773"/>
            <a:ext cx="2835006" cy="378000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503" y="1672013"/>
            <a:ext cx="2198620" cy="334504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139" y="1509128"/>
            <a:ext cx="1948886" cy="4222585"/>
          </a:xfrm>
          <a:prstGeom prst="rect">
            <a:avLst/>
          </a:prstGeom>
        </p:spPr>
      </p:pic>
      <p:pic>
        <p:nvPicPr>
          <p:cNvPr id="1024" name="Picture 10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403" y="1635214"/>
            <a:ext cx="2436557" cy="5279203"/>
          </a:xfrm>
          <a:prstGeom prst="rect">
            <a:avLst/>
          </a:prstGeom>
        </p:spPr>
      </p:pic>
      <p:pic>
        <p:nvPicPr>
          <p:cNvPr id="1025" name="Picture 102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577" y="1509128"/>
            <a:ext cx="2401546" cy="5203345"/>
          </a:xfrm>
          <a:prstGeom prst="rect">
            <a:avLst/>
          </a:prstGeom>
        </p:spPr>
      </p:pic>
      <p:pic>
        <p:nvPicPr>
          <p:cNvPr id="1027" name="Picture 102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717" y="1945941"/>
            <a:ext cx="2970823" cy="4152966"/>
          </a:xfrm>
          <a:prstGeom prst="rect">
            <a:avLst/>
          </a:prstGeom>
        </p:spPr>
      </p:pic>
      <p:pic>
        <p:nvPicPr>
          <p:cNvPr id="1028" name="Picture 102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188" y="1635214"/>
            <a:ext cx="2429903" cy="5077259"/>
          </a:xfrm>
          <a:prstGeom prst="rect">
            <a:avLst/>
          </a:prstGeom>
        </p:spPr>
      </p:pic>
      <p:pic>
        <p:nvPicPr>
          <p:cNvPr id="1029" name="Picture 102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783" y="2069130"/>
            <a:ext cx="2229633" cy="4830871"/>
          </a:xfrm>
          <a:prstGeom prst="rect">
            <a:avLst/>
          </a:prstGeom>
        </p:spPr>
      </p:pic>
      <p:pic>
        <p:nvPicPr>
          <p:cNvPr id="1030" name="Picture 1029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4695" y="1556230"/>
            <a:ext cx="2473009" cy="5358187"/>
          </a:xfrm>
          <a:prstGeom prst="rect">
            <a:avLst/>
          </a:prstGeom>
        </p:spPr>
      </p:pic>
      <p:pic>
        <p:nvPicPr>
          <p:cNvPr id="1031" name="Picture 1030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541" y="1457626"/>
            <a:ext cx="5123818" cy="523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7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A124AA-7F0E-4F4D-BABB-7E95D073E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308" y="376909"/>
            <a:ext cx="11610076" cy="7635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sr-Latn-RS" sz="3200" b="1" dirty="0"/>
              <a:t>Saradnja sa </a:t>
            </a:r>
            <a:r>
              <a:rPr lang="en-US" sz="3200" b="1" dirty="0" smtClean="0">
                <a:solidFill>
                  <a:srgbClr val="FF0000"/>
                </a:solidFill>
              </a:rPr>
              <a:t>SRP “ </a:t>
            </a:r>
            <a:r>
              <a:rPr lang="en-US" sz="3200" b="1" dirty="0" err="1" smtClean="0">
                <a:solidFill>
                  <a:srgbClr val="FF0000"/>
                </a:solidFill>
              </a:rPr>
              <a:t>Koviljsko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petrovaradinski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rit</a:t>
            </a:r>
            <a:r>
              <a:rPr lang="en-US" sz="3200" b="1" dirty="0" smtClean="0">
                <a:solidFill>
                  <a:srgbClr val="FF0000"/>
                </a:solidFill>
              </a:rPr>
              <a:t>”</a:t>
            </a:r>
            <a:r>
              <a:rPr lang="sr-Latn-RS" sz="3200" b="1" dirty="0" smtClean="0">
                <a:solidFill>
                  <a:srgbClr val="FF0000"/>
                </a:solidFill>
              </a:rPr>
              <a:t> 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BB657D-A36A-48ED-A288-2A42DA9A7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5120" y="1265129"/>
            <a:ext cx="11681030" cy="5448822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dirty="0" err="1" smtClean="0"/>
              <a:t>Tokom</a:t>
            </a:r>
            <a:r>
              <a:rPr lang="en-GB" dirty="0" smtClean="0"/>
              <a:t> </a:t>
            </a:r>
            <a:r>
              <a:rPr lang="en-GB" dirty="0" err="1" smtClean="0"/>
              <a:t>realizacije</a:t>
            </a:r>
            <a:r>
              <a:rPr lang="en-GB" dirty="0" smtClean="0"/>
              <a:t> </a:t>
            </a:r>
            <a:r>
              <a:rPr lang="en-GB" dirty="0" err="1" smtClean="0"/>
              <a:t>projekta</a:t>
            </a:r>
            <a:r>
              <a:rPr lang="en-GB" dirty="0" smtClean="0"/>
              <a:t> </a:t>
            </a:r>
            <a:r>
              <a:rPr lang="en-GB" dirty="0" err="1" smtClean="0"/>
              <a:t>uspostavljena</a:t>
            </a:r>
            <a:r>
              <a:rPr lang="en-GB" dirty="0" smtClean="0"/>
              <a:t> je </a:t>
            </a:r>
            <a:r>
              <a:rPr lang="en-GB" dirty="0" err="1" smtClean="0"/>
              <a:t>odlična</a:t>
            </a:r>
            <a:r>
              <a:rPr lang="en-GB" dirty="0" smtClean="0"/>
              <a:t> </a:t>
            </a:r>
            <a:r>
              <a:rPr lang="en-GB" dirty="0" err="1" smtClean="0"/>
              <a:t>saradnja</a:t>
            </a:r>
            <a:r>
              <a:rPr lang="en-GB" dirty="0" smtClean="0"/>
              <a:t> sa </a:t>
            </a:r>
            <a:r>
              <a:rPr lang="en-GB" dirty="0" err="1" smtClean="0"/>
              <a:t>upravljačem</a:t>
            </a:r>
            <a:r>
              <a:rPr lang="en-GB" dirty="0" smtClean="0"/>
              <a:t> </a:t>
            </a:r>
            <a:r>
              <a:rPr lang="en-GB" dirty="0" err="1" smtClean="0"/>
              <a:t>našeg</a:t>
            </a:r>
            <a:r>
              <a:rPr lang="en-GB" dirty="0" smtClean="0"/>
              <a:t> </a:t>
            </a:r>
            <a:r>
              <a:rPr lang="en-GB" dirty="0" err="1" smtClean="0"/>
              <a:t>zaštićenog</a:t>
            </a:r>
            <a:r>
              <a:rPr lang="en-GB" dirty="0" smtClean="0"/>
              <a:t> </a:t>
            </a:r>
            <a:r>
              <a:rPr lang="en-GB" dirty="0" err="1" smtClean="0"/>
              <a:t>područja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Bili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spremni</a:t>
            </a:r>
            <a:r>
              <a:rPr lang="en-GB" dirty="0" smtClean="0"/>
              <a:t> da </a:t>
            </a:r>
            <a:r>
              <a:rPr lang="en-GB" dirty="0" err="1" smtClean="0"/>
              <a:t>odgovore</a:t>
            </a:r>
            <a:r>
              <a:rPr lang="en-GB" dirty="0" smtClean="0"/>
              <a:t> </a:t>
            </a:r>
            <a:r>
              <a:rPr lang="en-GB" dirty="0" err="1" smtClean="0"/>
              <a:t>svim</a:t>
            </a:r>
            <a:r>
              <a:rPr lang="en-GB" dirty="0" smtClean="0"/>
              <a:t> </a:t>
            </a:r>
            <a:r>
              <a:rPr lang="en-GB" dirty="0" err="1" smtClean="0"/>
              <a:t>našim</a:t>
            </a:r>
            <a:r>
              <a:rPr lang="en-GB" dirty="0" smtClean="0"/>
              <a:t> </a:t>
            </a:r>
            <a:r>
              <a:rPr lang="en-GB" dirty="0" err="1" smtClean="0"/>
              <a:t>zahtevima</a:t>
            </a:r>
            <a:r>
              <a:rPr lang="en-GB" dirty="0" smtClean="0"/>
              <a:t> u </a:t>
            </a:r>
            <a:r>
              <a:rPr lang="en-GB" dirty="0" err="1" smtClean="0"/>
              <a:t>vezi</a:t>
            </a:r>
            <a:r>
              <a:rPr lang="en-GB" dirty="0" smtClean="0"/>
              <a:t> sa </a:t>
            </a:r>
            <a:r>
              <a:rPr lang="en-GB" dirty="0" err="1" smtClean="0"/>
              <a:t>terenskim</a:t>
            </a:r>
            <a:r>
              <a:rPr lang="en-GB" dirty="0" smtClean="0"/>
              <a:t> </a:t>
            </a:r>
            <a:r>
              <a:rPr lang="en-GB" dirty="0" err="1" smtClean="0"/>
              <a:t>aktivnostima</a:t>
            </a:r>
            <a:r>
              <a:rPr lang="en-GB" dirty="0" smtClean="0"/>
              <a:t> i  </a:t>
            </a:r>
            <a:r>
              <a:rPr lang="en-GB" dirty="0" err="1" smtClean="0"/>
              <a:t>posetom</a:t>
            </a:r>
            <a:r>
              <a:rPr lang="en-GB" dirty="0" smtClean="0"/>
              <a:t> </a:t>
            </a:r>
            <a:r>
              <a:rPr lang="en-GB" dirty="0" err="1" smtClean="0"/>
              <a:t>rezervatu</a:t>
            </a:r>
            <a:endParaRPr lang="en-GB" dirty="0" smtClean="0"/>
          </a:p>
          <a:p>
            <a:r>
              <a:rPr lang="en-GB" dirty="0" err="1" smtClean="0"/>
              <a:t>Organizovali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nas</a:t>
            </a:r>
            <a:r>
              <a:rPr lang="en-GB" dirty="0" smtClean="0"/>
              <a:t> </a:t>
            </a:r>
            <a:r>
              <a:rPr lang="en-GB" dirty="0" err="1" smtClean="0"/>
              <a:t>vožnju</a:t>
            </a:r>
            <a:r>
              <a:rPr lang="en-GB" dirty="0" smtClean="0"/>
              <a:t> </a:t>
            </a:r>
            <a:r>
              <a:rPr lang="en-GB" dirty="0" err="1" smtClean="0"/>
              <a:t>čamcima</a:t>
            </a:r>
            <a:r>
              <a:rPr lang="en-GB" dirty="0" smtClean="0"/>
              <a:t>, </a:t>
            </a:r>
            <a:r>
              <a:rPr lang="en-GB" dirty="0" err="1" smtClean="0"/>
              <a:t>pružili</a:t>
            </a:r>
            <a:r>
              <a:rPr lang="en-GB" dirty="0" smtClean="0"/>
              <a:t> </a:t>
            </a:r>
            <a:r>
              <a:rPr lang="en-GB" dirty="0" err="1" smtClean="0"/>
              <a:t>podršku</a:t>
            </a:r>
            <a:r>
              <a:rPr lang="en-GB" dirty="0" smtClean="0"/>
              <a:t> u </a:t>
            </a:r>
            <a:r>
              <a:rPr lang="en-GB" dirty="0" err="1" smtClean="0"/>
              <a:t>oblasti</a:t>
            </a:r>
            <a:r>
              <a:rPr lang="en-GB" dirty="0" smtClean="0"/>
              <a:t> </a:t>
            </a:r>
            <a:r>
              <a:rPr lang="en-GB" dirty="0" err="1" smtClean="0"/>
              <a:t>edukacije</a:t>
            </a:r>
            <a:r>
              <a:rPr lang="en-GB" dirty="0" smtClean="0"/>
              <a:t> o </a:t>
            </a:r>
            <a:r>
              <a:rPr lang="en-GB" dirty="0" err="1" smtClean="0"/>
              <a:t>našem</a:t>
            </a:r>
            <a:r>
              <a:rPr lang="en-GB" dirty="0" smtClean="0"/>
              <a:t> </a:t>
            </a:r>
            <a:r>
              <a:rPr lang="en-GB" dirty="0" err="1" smtClean="0"/>
              <a:t>zaštićenom</a:t>
            </a:r>
            <a:r>
              <a:rPr lang="en-GB" dirty="0" smtClean="0"/>
              <a:t> </a:t>
            </a:r>
            <a:r>
              <a:rPr lang="en-GB" dirty="0" err="1" smtClean="0"/>
              <a:t>području</a:t>
            </a:r>
            <a:r>
              <a:rPr lang="en-GB" dirty="0" smtClean="0"/>
              <a:t> </a:t>
            </a:r>
            <a:endParaRPr lang="en-GB" dirty="0"/>
          </a:p>
          <a:p>
            <a:r>
              <a:rPr lang="en-GB" dirty="0" err="1" smtClean="0"/>
              <a:t>Dostavili</a:t>
            </a:r>
            <a:r>
              <a:rPr lang="en-GB" dirty="0" smtClean="0"/>
              <a:t> </a:t>
            </a:r>
            <a:r>
              <a:rPr lang="en-GB" dirty="0" err="1" smtClean="0"/>
              <a:t>nam</a:t>
            </a:r>
            <a:r>
              <a:rPr lang="en-GB" dirty="0" smtClean="0"/>
              <a:t>  </a:t>
            </a:r>
            <a:r>
              <a:rPr lang="en-GB" dirty="0" err="1" smtClean="0"/>
              <a:t>edukativni</a:t>
            </a:r>
            <a:r>
              <a:rPr lang="en-GB" dirty="0" smtClean="0"/>
              <a:t> </a:t>
            </a:r>
            <a:r>
              <a:rPr lang="en-GB" dirty="0" err="1" smtClean="0"/>
              <a:t>materijal</a:t>
            </a:r>
            <a:r>
              <a:rPr lang="en-GB" dirty="0" smtClean="0"/>
              <a:t> o </a:t>
            </a:r>
            <a:r>
              <a:rPr lang="en-GB" dirty="0" err="1" smtClean="0"/>
              <a:t>rezervatu</a:t>
            </a:r>
            <a:endParaRPr lang="en-GB" dirty="0" smtClean="0"/>
          </a:p>
          <a:p>
            <a:r>
              <a:rPr lang="en-GB" dirty="0" err="1" smtClean="0"/>
              <a:t>Dogovorena</a:t>
            </a:r>
            <a:r>
              <a:rPr lang="en-GB" dirty="0" smtClean="0"/>
              <a:t> je </a:t>
            </a:r>
            <a:r>
              <a:rPr lang="en-GB" dirty="0" err="1" smtClean="0"/>
              <a:t>saradnja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projektu</a:t>
            </a:r>
            <a:r>
              <a:rPr lang="en-GB" dirty="0" smtClean="0"/>
              <a:t> SUVENIRNICA</a:t>
            </a:r>
          </a:p>
          <a:p>
            <a:pPr marL="5080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527" y="4334005"/>
            <a:ext cx="1624489" cy="22859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602" y="4449869"/>
            <a:ext cx="3319397" cy="20981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73" y="4449870"/>
            <a:ext cx="2797479" cy="20981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047" y="3648201"/>
            <a:ext cx="2091427" cy="297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0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A124AA-7F0E-4F4D-BABB-7E95D073E1B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sr-Latn-RS" sz="3200" b="1" dirty="0"/>
              <a:t>Najznačajnije postignuće i uticaj našeg projekta </a:t>
            </a:r>
            <a:endParaRPr lang="en-GB" sz="3200" dirty="0"/>
          </a:p>
        </p:txBody>
      </p:sp>
      <p:sp>
        <p:nvSpPr>
          <p:cNvPr id="4" name="Oval 3"/>
          <p:cNvSpPr/>
          <p:nvPr/>
        </p:nvSpPr>
        <p:spPr>
          <a:xfrm>
            <a:off x="826718" y="1440493"/>
            <a:ext cx="10271342" cy="10897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chemeClr val="tx1"/>
                </a:solidFill>
              </a:rPr>
              <a:t>Učenjem</a:t>
            </a:r>
            <a:r>
              <a:rPr lang="en-US" sz="1800" b="1" dirty="0" smtClean="0">
                <a:solidFill>
                  <a:schemeClr val="tx1"/>
                </a:solidFill>
              </a:rPr>
              <a:t> o </a:t>
            </a:r>
            <a:r>
              <a:rPr lang="en-US" sz="1800" b="1" dirty="0" err="1" smtClean="0">
                <a:solidFill>
                  <a:schemeClr val="tx1"/>
                </a:solidFill>
              </a:rPr>
              <a:t>prirodi</a:t>
            </a:r>
            <a:r>
              <a:rPr lang="en-US" sz="1800" b="1" dirty="0" smtClean="0">
                <a:solidFill>
                  <a:schemeClr val="tx1"/>
                </a:solidFill>
              </a:rPr>
              <a:t> u </a:t>
            </a:r>
            <a:r>
              <a:rPr lang="en-US" sz="1800" b="1" dirty="0" err="1" smtClean="0">
                <a:solidFill>
                  <a:schemeClr val="tx1"/>
                </a:solidFill>
              </a:rPr>
              <a:t>prirodi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stvara</a:t>
            </a:r>
            <a:r>
              <a:rPr lang="en-US" sz="1800" b="1" dirty="0" smtClean="0">
                <a:solidFill>
                  <a:schemeClr val="tx1"/>
                </a:solidFill>
              </a:rPr>
              <a:t> se </a:t>
            </a:r>
            <a:r>
              <a:rPr lang="en-US" sz="1800" b="1" dirty="0" err="1" smtClean="0">
                <a:solidFill>
                  <a:schemeClr val="tx1"/>
                </a:solidFill>
              </a:rPr>
              <a:t>neraskidiva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veza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između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čoveka</a:t>
            </a:r>
            <a:r>
              <a:rPr lang="en-US" sz="1800" b="1" dirty="0" smtClean="0">
                <a:solidFill>
                  <a:schemeClr val="tx1"/>
                </a:solidFill>
              </a:rPr>
              <a:t> I </a:t>
            </a:r>
            <a:r>
              <a:rPr lang="en-US" sz="1800" b="1" dirty="0" err="1" smtClean="0">
                <a:solidFill>
                  <a:schemeClr val="tx1"/>
                </a:solidFill>
              </a:rPr>
              <a:t>živog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sveta</a:t>
            </a:r>
            <a:r>
              <a:rPr lang="en-US" sz="1800" b="1" dirty="0" smtClean="0">
                <a:solidFill>
                  <a:schemeClr val="tx1"/>
                </a:solidFill>
              </a:rPr>
              <a:t> i </a:t>
            </a:r>
            <a:r>
              <a:rPr lang="en-US" sz="1800" b="1" dirty="0" err="1" smtClean="0">
                <a:solidFill>
                  <a:schemeClr val="tx1"/>
                </a:solidFill>
              </a:rPr>
              <a:t>stvara</a:t>
            </a:r>
            <a:r>
              <a:rPr lang="en-US" sz="1800" b="1" dirty="0" smtClean="0">
                <a:solidFill>
                  <a:schemeClr val="tx1"/>
                </a:solidFill>
              </a:rPr>
              <a:t> se </a:t>
            </a:r>
            <a:r>
              <a:rPr lang="en-US" sz="1800" b="1" dirty="0" err="1" smtClean="0">
                <a:solidFill>
                  <a:schemeClr val="tx1"/>
                </a:solidFill>
              </a:rPr>
              <a:t>svet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novih</a:t>
            </a:r>
            <a:r>
              <a:rPr lang="en-US" sz="1800" b="1" dirty="0" smtClean="0">
                <a:solidFill>
                  <a:schemeClr val="tx1"/>
                </a:solidFill>
              </a:rPr>
              <a:t>, </a:t>
            </a:r>
            <a:r>
              <a:rPr lang="en-US" sz="1800" b="1" dirty="0" err="1" smtClean="0">
                <a:solidFill>
                  <a:schemeClr val="tx1"/>
                </a:solidFill>
              </a:rPr>
              <a:t>ekološki</a:t>
            </a:r>
            <a:r>
              <a:rPr lang="en-US" sz="1800" b="1" dirty="0" smtClean="0">
                <a:solidFill>
                  <a:schemeClr val="tx1"/>
                </a:solidFill>
              </a:rPr>
              <a:t> I </a:t>
            </a:r>
            <a:r>
              <a:rPr lang="en-US" sz="1800" b="1" dirty="0" err="1" smtClean="0">
                <a:solidFill>
                  <a:schemeClr val="tx1"/>
                </a:solidFill>
              </a:rPr>
              <a:t>kulturološki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osvešćenih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ljudi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51353" y="2530258"/>
            <a:ext cx="3156559" cy="17233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Uključili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smo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učenike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različitog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uzrasta</a:t>
            </a:r>
            <a:r>
              <a:rPr lang="en-US" b="1" dirty="0" smtClean="0">
                <a:solidFill>
                  <a:schemeClr val="tx1"/>
                </a:solidFill>
              </a:rPr>
              <a:t> u </a:t>
            </a:r>
            <a:r>
              <a:rPr lang="en-US" b="1" dirty="0" err="1" smtClean="0">
                <a:solidFill>
                  <a:schemeClr val="tx1"/>
                </a:solidFill>
              </a:rPr>
              <a:t>aktivnosti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koje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su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nas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vodile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istom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cilju</a:t>
            </a:r>
            <a:r>
              <a:rPr lang="en-US" b="1" dirty="0" smtClean="0">
                <a:solidFill>
                  <a:schemeClr val="tx1"/>
                </a:solidFill>
              </a:rPr>
              <a:t>: UPOZNAJ, POŠTUJ, ZAVOLI ŽIVI SVET RITA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908121" y="2587625"/>
            <a:ext cx="3532339" cy="166596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chemeClr val="tx1"/>
                </a:solidFill>
              </a:rPr>
              <a:t>Podstaknuta</a:t>
            </a:r>
            <a:r>
              <a:rPr lang="en-US" sz="1800" b="1" dirty="0" smtClean="0">
                <a:solidFill>
                  <a:schemeClr val="tx1"/>
                </a:solidFill>
              </a:rPr>
              <a:t> je INTERAKCIJA</a:t>
            </a:r>
          </a:p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KREATIVNOST</a:t>
            </a:r>
          </a:p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TIMSKI RAD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590773" y="2587626"/>
            <a:ext cx="3970750" cy="1665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chemeClr val="tx1"/>
                </a:solidFill>
              </a:rPr>
              <a:t>Učenici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su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stekli</a:t>
            </a:r>
            <a:r>
              <a:rPr lang="en-US" sz="1800" b="1" dirty="0" smtClean="0">
                <a:solidFill>
                  <a:schemeClr val="tx1"/>
                </a:solidFill>
              </a:rPr>
              <a:t> nova </a:t>
            </a:r>
            <a:r>
              <a:rPr lang="en-US" sz="1800" b="1" dirty="0" err="1" smtClean="0">
                <a:solidFill>
                  <a:schemeClr val="tx1"/>
                </a:solidFill>
              </a:rPr>
              <a:t>znanja</a:t>
            </a:r>
            <a:r>
              <a:rPr lang="en-US" sz="1800" b="1" dirty="0" smtClean="0">
                <a:solidFill>
                  <a:schemeClr val="tx1"/>
                </a:solidFill>
              </a:rPr>
              <a:t> o </a:t>
            </a:r>
            <a:r>
              <a:rPr lang="en-US" sz="1800" b="1" dirty="0" err="1" smtClean="0">
                <a:solidFill>
                  <a:schemeClr val="tx1"/>
                </a:solidFill>
              </a:rPr>
              <a:t>prirodnim</a:t>
            </a:r>
            <a:r>
              <a:rPr lang="en-US" sz="1800" b="1" dirty="0" smtClean="0">
                <a:solidFill>
                  <a:schemeClr val="tx1"/>
                </a:solidFill>
              </a:rPr>
              <a:t> I </a:t>
            </a:r>
            <a:r>
              <a:rPr lang="en-US" sz="1800" b="1" dirty="0" err="1" smtClean="0">
                <a:solidFill>
                  <a:schemeClr val="tx1"/>
                </a:solidFill>
              </a:rPr>
              <a:t>kulturnim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vrednostima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zaštićenog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područja</a:t>
            </a: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947" y="4534422"/>
            <a:ext cx="2408884" cy="15281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440460" y="4434214"/>
            <a:ext cx="4496844" cy="215447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Naš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projekat</a:t>
            </a:r>
            <a:r>
              <a:rPr lang="en-US" sz="2000" b="1" dirty="0" smtClean="0">
                <a:solidFill>
                  <a:schemeClr val="tx1"/>
                </a:solidFill>
              </a:rPr>
              <a:t> je </a:t>
            </a:r>
            <a:r>
              <a:rPr lang="en-US" sz="2000" b="1" dirty="0" err="1" smtClean="0">
                <a:solidFill>
                  <a:schemeClr val="tx1"/>
                </a:solidFill>
              </a:rPr>
              <a:t>privukao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interesovanje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lokalne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zajednice,te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smo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za</a:t>
            </a:r>
            <a:r>
              <a:rPr lang="en-US" sz="2000" b="1" dirty="0" smtClean="0">
                <a:solidFill>
                  <a:schemeClr val="tx1"/>
                </a:solidFill>
              </a:rPr>
              <a:t> 17.6. 2022. </a:t>
            </a:r>
            <a:r>
              <a:rPr lang="en-US" sz="2000" b="1" dirty="0" err="1" smtClean="0">
                <a:solidFill>
                  <a:schemeClr val="tx1"/>
                </a:solidFill>
              </a:rPr>
              <a:t>zakazali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promociju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rezultata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projekta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Događaj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će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snimati</a:t>
            </a:r>
            <a:r>
              <a:rPr lang="en-US" sz="2000" b="1" dirty="0" smtClean="0">
                <a:solidFill>
                  <a:schemeClr val="tx1"/>
                </a:solidFill>
              </a:rPr>
              <a:t> RTV.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98" y="4346532"/>
            <a:ext cx="4183694" cy="15281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8098" y="6187858"/>
            <a:ext cx="7152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POSTALI SMO </a:t>
            </a:r>
            <a:r>
              <a:rPr lang="en-US" sz="2000" b="1" dirty="0" smtClean="0">
                <a:solidFill>
                  <a:srgbClr val="C00000"/>
                </a:solidFill>
              </a:rPr>
              <a:t>AMBASADORI </a:t>
            </a:r>
            <a:r>
              <a:rPr lang="en-US" sz="2000" b="1" dirty="0" smtClean="0"/>
              <a:t>ZAŠTIĆENOG PODRUČJA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5993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297</Words>
  <Application>Microsoft Office PowerPoint</Application>
  <PresentationFormat>Custom</PresentationFormat>
  <Paragraphs>32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Simple Light</vt:lpstr>
      <vt:lpstr>Predstavljanje rezultata četvrte generacije  WWF Akademije za prirodu</vt:lpstr>
      <vt:lpstr>Projektne aktivnosti i rezultati tima “ Koviljska ekološka šajka”</vt:lpstr>
      <vt:lpstr>Saradnja sa SRP “ Koviljsko petrovaradinski rit” </vt:lpstr>
      <vt:lpstr>Najznačajnije postignuće i uticaj našeg projekta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Predstavljanje rezultata treće generacije WWF Akademije za prirodu</dc:title>
  <dc:creator>Jovana Dragic</dc:creator>
  <cp:lastModifiedBy>USER</cp:lastModifiedBy>
  <cp:revision>25</cp:revision>
  <dcterms:modified xsi:type="dcterms:W3CDTF">2022-06-05T17:49:53Z</dcterms:modified>
</cp:coreProperties>
</file>